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63DE12BA-96E3-49F1-A9CD-BCD7E32171D5}">
  <a:tblStyle styleId="{63DE12BA-96E3-49F1-A9CD-BCD7E32171D5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5" Type="http://schemas.openxmlformats.org/officeDocument/2006/relationships/slide" Target="slides/slide19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" name="Google Shape;5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10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2" name="Google Shape;162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2" name="Google Shape;172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54f81e723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54f81e723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54f81e7235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54f81e7235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9" name="Google Shape;229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54f81e7235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54f81e7235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0" name="Google Shape;250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15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16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" name="Google Shape;5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" name="Google Shape;66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8" name="Google Shape;78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TW"/>
              <a:t>玩家每玩一款遊戲,都要重新開始，無法有任何實質的累積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9" name="Google Shape;99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6" name="Google Shape;106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TW"/>
              <a:t>玩家每玩一款遊戲,都要重新開始，無法有任何實質的累積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8" name="Google Shape;118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5" name="Google Shape;125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8" name="Google Shape;138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" name="Google Shape;15;p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dark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Relationship Id="rId4" Type="http://schemas.openxmlformats.org/officeDocument/2006/relationships/image" Target="../media/image20.png"/><Relationship Id="rId5" Type="http://schemas.openxmlformats.org/officeDocument/2006/relationships/image" Target="../media/image2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Relationship Id="rId4" Type="http://schemas.openxmlformats.org/officeDocument/2006/relationships/image" Target="../media/image26.png"/><Relationship Id="rId5" Type="http://schemas.openxmlformats.org/officeDocument/2006/relationships/image" Target="../media/image17.png"/><Relationship Id="rId6" Type="http://schemas.openxmlformats.org/officeDocument/2006/relationships/image" Target="../media/image27.png"/><Relationship Id="rId7" Type="http://schemas.openxmlformats.org/officeDocument/2006/relationships/image" Target="../media/image2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Relationship Id="rId4" Type="http://schemas.openxmlformats.org/officeDocument/2006/relationships/image" Target="../media/image29.png"/><Relationship Id="rId5" Type="http://schemas.openxmlformats.org/officeDocument/2006/relationships/image" Target="../media/image25.png"/></Relationships>
</file>

<file path=ppt/slides/_rels/slide14.xml.rels><?xml version="1.0" encoding="UTF-8" standalone="yes"?><Relationships xmlns="http://schemas.openxmlformats.org/package/2006/relationships"><Relationship Id="rId11" Type="http://schemas.openxmlformats.org/officeDocument/2006/relationships/image" Target="../media/image31.png"/><Relationship Id="rId10" Type="http://schemas.openxmlformats.org/officeDocument/2006/relationships/image" Target="../media/image41.png"/><Relationship Id="rId13" Type="http://schemas.openxmlformats.org/officeDocument/2006/relationships/image" Target="../media/image35.png"/><Relationship Id="rId1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Relationship Id="rId4" Type="http://schemas.openxmlformats.org/officeDocument/2006/relationships/image" Target="../media/image28.png"/><Relationship Id="rId9" Type="http://schemas.openxmlformats.org/officeDocument/2006/relationships/image" Target="../media/image34.png"/><Relationship Id="rId5" Type="http://schemas.openxmlformats.org/officeDocument/2006/relationships/image" Target="../media/image22.png"/><Relationship Id="rId6" Type="http://schemas.openxmlformats.org/officeDocument/2006/relationships/image" Target="../media/image32.png"/><Relationship Id="rId7" Type="http://schemas.openxmlformats.org/officeDocument/2006/relationships/image" Target="../media/image30.png"/><Relationship Id="rId8" Type="http://schemas.openxmlformats.org/officeDocument/2006/relationships/image" Target="../media/image3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.png"/><Relationship Id="rId4" Type="http://schemas.openxmlformats.org/officeDocument/2006/relationships/image" Target="../media/image36.png"/><Relationship Id="rId5" Type="http://schemas.openxmlformats.org/officeDocument/2006/relationships/image" Target="../media/image39.png"/><Relationship Id="rId6" Type="http://schemas.openxmlformats.org/officeDocument/2006/relationships/image" Target="../media/image37.gif"/><Relationship Id="rId7" Type="http://schemas.openxmlformats.org/officeDocument/2006/relationships/image" Target="../media/image38.gif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Relationship Id="rId4" Type="http://schemas.openxmlformats.org/officeDocument/2006/relationships/image" Target="../media/image6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13.png"/><Relationship Id="rId5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19.png"/><Relationship Id="rId5" Type="http://schemas.openxmlformats.org/officeDocument/2006/relationships/image" Target="../media/image8.png"/><Relationship Id="rId6" Type="http://schemas.openxmlformats.org/officeDocument/2006/relationships/image" Target="../media/image14.png"/><Relationship Id="rId7" Type="http://schemas.openxmlformats.org/officeDocument/2006/relationships/image" Target="../media/image2.png"/><Relationship Id="rId8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Relationship Id="rId4" Type="http://schemas.openxmlformats.org/officeDocument/2006/relationships/image" Target="../media/image12.png"/><Relationship Id="rId5" Type="http://schemas.openxmlformats.org/officeDocument/2006/relationships/image" Target="../media/image23.gif"/><Relationship Id="rId6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gif"/><Relationship Id="rId4" Type="http://schemas.openxmlformats.org/officeDocument/2006/relationships/image" Target="../media/image16.gif"/><Relationship Id="rId5" Type="http://schemas.openxmlformats.org/officeDocument/2006/relationships/image" Target="../media/image21.gif"/><Relationship Id="rId6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30434"/>
              </a:lnSpc>
              <a:spcBef>
                <a:spcPts val="0"/>
              </a:spcBef>
              <a:spcAft>
                <a:spcPts val="1900"/>
              </a:spcAft>
              <a:buSzPts val="5200"/>
              <a:buNone/>
            </a:pPr>
            <a:r>
              <a:rPr b="1" lang="zh-TW" sz="3000">
                <a:solidFill>
                  <a:srgbClr val="FF0000"/>
                </a:solidFill>
              </a:rPr>
              <a:t>I</a:t>
            </a:r>
            <a:r>
              <a:rPr lang="zh-TW" sz="3000">
                <a:solidFill>
                  <a:srgbClr val="FFFFFF"/>
                </a:solidFill>
              </a:rPr>
              <a:t>ntelligent </a:t>
            </a:r>
            <a:r>
              <a:rPr b="1" lang="zh-TW" sz="3000">
                <a:solidFill>
                  <a:srgbClr val="FF0000"/>
                </a:solidFill>
              </a:rPr>
              <a:t>O</a:t>
            </a:r>
            <a:r>
              <a:rPr lang="zh-TW" sz="3000">
                <a:solidFill>
                  <a:srgbClr val="FFFFFF"/>
                </a:solidFill>
              </a:rPr>
              <a:t>perating System </a:t>
            </a:r>
            <a:r>
              <a:rPr b="1" lang="zh-TW" sz="3000">
                <a:solidFill>
                  <a:srgbClr val="FF0000"/>
                </a:solidFill>
              </a:rPr>
              <a:t>E</a:t>
            </a:r>
            <a:r>
              <a:rPr lang="zh-TW" sz="3000">
                <a:solidFill>
                  <a:srgbClr val="FFFFFF"/>
                </a:solidFill>
              </a:rPr>
              <a:t>xchange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" name="Google Shape;153;p22"/>
          <p:cNvGrpSpPr/>
          <p:nvPr/>
        </p:nvGrpSpPr>
        <p:grpSpPr>
          <a:xfrm>
            <a:off x="342599" y="140225"/>
            <a:ext cx="8108626" cy="572700"/>
            <a:chOff x="342599" y="140225"/>
            <a:chExt cx="8108626" cy="572700"/>
          </a:xfrm>
        </p:grpSpPr>
        <p:sp>
          <p:nvSpPr>
            <p:cNvPr id="154" name="Google Shape;154;p22"/>
            <p:cNvSpPr txBox="1"/>
            <p:nvPr/>
          </p:nvSpPr>
          <p:spPr>
            <a:xfrm>
              <a:off x="671925" y="140225"/>
              <a:ext cx="77793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zh-TW" sz="2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用户群大小(客戶群體)</a:t>
              </a:r>
              <a:endParaRPr b="1" i="0" sz="28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pic>
          <p:nvPicPr>
            <p:cNvPr id="155" name="Google Shape;155;p2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42599" y="217422"/>
              <a:ext cx="388625" cy="388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6" name="Google Shape;156;p22"/>
          <p:cNvSpPr/>
          <p:nvPr/>
        </p:nvSpPr>
        <p:spPr>
          <a:xfrm>
            <a:off x="428596" y="1071552"/>
            <a:ext cx="1785950" cy="8572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TW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12億</a:t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TW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全球遊戲人口</a:t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22"/>
          <p:cNvSpPr/>
          <p:nvPr/>
        </p:nvSpPr>
        <p:spPr>
          <a:xfrm>
            <a:off x="3821901" y="1071552"/>
            <a:ext cx="1785950" cy="8572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TW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65%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TW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付費玩家</a:t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22"/>
          <p:cNvSpPr/>
          <p:nvPr/>
        </p:nvSpPr>
        <p:spPr>
          <a:xfrm>
            <a:off x="7215206" y="1071552"/>
            <a:ext cx="1785950" cy="8572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TW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22RMB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TW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每月遊戲花費</a:t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22"/>
          <p:cNvSpPr/>
          <p:nvPr/>
        </p:nvSpPr>
        <p:spPr>
          <a:xfrm>
            <a:off x="1500166" y="3000378"/>
            <a:ext cx="6143668" cy="8572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TW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商机</a:t>
            </a:r>
            <a:endParaRPr b="1" i="0" sz="3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TW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171.6億 RMB/月</a:t>
            </a:r>
            <a:endParaRPr b="1" i="0" sz="3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4" name="Google Shape;164;p23"/>
          <p:cNvGraphicFramePr/>
          <p:nvPr/>
        </p:nvGraphicFramePr>
        <p:xfrm>
          <a:off x="1142976" y="157161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{63DE12BA-96E3-49F1-A9CD-BCD7E32171D5}</a:tableStyleId>
              </a:tblPr>
              <a:tblGrid>
                <a:gridCol w="932525"/>
                <a:gridCol w="713250"/>
                <a:gridCol w="920750"/>
                <a:gridCol w="905975"/>
                <a:gridCol w="878550"/>
                <a:gridCol w="1131775"/>
                <a:gridCol w="1468050"/>
              </a:tblGrid>
              <a:tr h="3962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zh-TW" sz="900" u="none" cap="none" strike="noStrike">
                          <a:solidFill>
                            <a:srgbClr val="FFFFFF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程式透明</a:t>
                      </a:r>
                      <a:endParaRPr b="1" sz="900" u="none" cap="none" strike="noStrike">
                        <a:solidFill>
                          <a:srgbClr val="FFFFFF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zh-TW" sz="900" u="none" cap="none" strike="noStrike">
                          <a:solidFill>
                            <a:srgbClr val="FFFFFF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可否更版</a:t>
                      </a:r>
                      <a:endParaRPr b="1" sz="900" u="none" cap="none" strike="noStrike">
                        <a:solidFill>
                          <a:srgbClr val="FFFFFF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zh-TW" sz="900" u="none" cap="none" strike="noStrike">
                          <a:solidFill>
                            <a:srgbClr val="FFFFFF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可否即时交易</a:t>
                      </a:r>
                      <a:endParaRPr b="1" sz="900" u="none" cap="none" strike="noStrike">
                        <a:solidFill>
                          <a:srgbClr val="FFFFFF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zh-TW" sz="900" u="none" cap="none" strike="noStrike">
                          <a:solidFill>
                            <a:srgbClr val="FFFFFF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预扣费用</a:t>
                      </a:r>
                      <a:endParaRPr b="1" sz="900" u="none" cap="none" strike="noStrike">
                        <a:solidFill>
                          <a:srgbClr val="FFFFFF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zh-TW" sz="900" u="none" cap="none" strike="noStrike">
                          <a:solidFill>
                            <a:srgbClr val="FFFFFF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用户可否免费</a:t>
                      </a:r>
                      <a:endParaRPr b="1" sz="900" u="none" cap="none" strike="noStrike">
                        <a:solidFill>
                          <a:srgbClr val="FFFFFF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zh-TW" sz="900" u="none" cap="none" strike="noStrike">
                          <a:solidFill>
                            <a:srgbClr val="FFFFFF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是否相容</a:t>
                      </a:r>
                      <a:endParaRPr b="1" sz="900" u="none" cap="none" strike="noStrike">
                        <a:solidFill>
                          <a:srgbClr val="FFFFFF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zh-TW" sz="900" u="none" cap="none" strike="noStrike">
                          <a:solidFill>
                            <a:srgbClr val="FFFFFF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其他程式架構</a:t>
                      </a:r>
                      <a:endParaRPr b="1" sz="900" u="none" cap="none" strike="noStrike">
                        <a:solidFill>
                          <a:srgbClr val="FFFFFF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>
                          <a:solidFill>
                            <a:srgbClr val="FFFFFF"/>
                          </a:solidFill>
                        </a:rPr>
                        <a:t>ETH</a:t>
                      </a:r>
                      <a:endParaRPr sz="14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>
                          <a:solidFill>
                            <a:srgbClr val="FFFFFF"/>
                          </a:solidFill>
                        </a:rPr>
                        <a:t>⭕</a:t>
                      </a:r>
                      <a:endParaRPr sz="14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>
                          <a:solidFill>
                            <a:srgbClr val="FFFFFF"/>
                          </a:solidFill>
                        </a:rPr>
                        <a:t>❌</a:t>
                      </a:r>
                      <a:endParaRPr sz="14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A1E8D9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400" u="none" cap="none" strike="noStrike">
                          <a:solidFill>
                            <a:srgbClr val="FFFFFF"/>
                          </a:solidFill>
                        </a:rPr>
                        <a:t>❌</a:t>
                      </a:r>
                      <a:endParaRPr sz="14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A1E8D9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400" u="none" cap="none" strike="noStrike">
                          <a:solidFill>
                            <a:srgbClr val="FFFFFF"/>
                          </a:solidFill>
                        </a:rPr>
                        <a:t>❌</a:t>
                      </a:r>
                      <a:endParaRPr sz="14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A1E8D9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400" u="none" cap="none" strike="noStrike">
                          <a:solidFill>
                            <a:srgbClr val="FFFFFF"/>
                          </a:solidFill>
                        </a:rPr>
                        <a:t>❌</a:t>
                      </a:r>
                      <a:endParaRPr sz="14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A1E8D9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400" u="none" cap="none" strike="noStrike">
                          <a:solidFill>
                            <a:srgbClr val="FFFFFF"/>
                          </a:solidFill>
                        </a:rPr>
                        <a:t>❌</a:t>
                      </a:r>
                      <a:endParaRPr sz="14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>
                          <a:solidFill>
                            <a:srgbClr val="FFFFFF"/>
                          </a:solidFill>
                        </a:rPr>
                        <a:t>EOS</a:t>
                      </a:r>
                      <a:endParaRPr sz="14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A1E8D9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400" u="none" cap="none" strike="noStrike">
                          <a:solidFill>
                            <a:srgbClr val="FFFFFF"/>
                          </a:solidFill>
                        </a:rPr>
                        <a:t>⭕</a:t>
                      </a:r>
                      <a:endParaRPr sz="14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A1E8D9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400" u="none" cap="none" strike="noStrike">
                          <a:solidFill>
                            <a:srgbClr val="FFFFFF"/>
                          </a:solidFill>
                        </a:rPr>
                        <a:t>❌</a:t>
                      </a:r>
                      <a:endParaRPr sz="14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A1E8D9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400" u="none" cap="none" strike="noStrike">
                          <a:solidFill>
                            <a:srgbClr val="FFFFFF"/>
                          </a:solidFill>
                        </a:rPr>
                        <a:t>❌</a:t>
                      </a:r>
                      <a:endParaRPr sz="14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A1E8D9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400" u="none" cap="none" strike="noStrike">
                          <a:solidFill>
                            <a:srgbClr val="FFFFFF"/>
                          </a:solidFill>
                        </a:rPr>
                        <a:t>⭕</a:t>
                      </a:r>
                      <a:endParaRPr sz="14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A1E8D9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400" u="none" cap="none" strike="noStrike">
                          <a:solidFill>
                            <a:srgbClr val="FFFFFF"/>
                          </a:solidFill>
                        </a:rPr>
                        <a:t>❌</a:t>
                      </a:r>
                      <a:endParaRPr sz="14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A1E8D9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400" u="none" cap="none" strike="noStrike">
                          <a:solidFill>
                            <a:srgbClr val="FFFFFF"/>
                          </a:solidFill>
                        </a:rPr>
                        <a:t>❌</a:t>
                      </a:r>
                      <a:endParaRPr sz="14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>
                          <a:solidFill>
                            <a:srgbClr val="FFFFFF"/>
                          </a:solidFill>
                        </a:rPr>
                        <a:t>IOE</a:t>
                      </a:r>
                      <a:endParaRPr sz="14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A1E8D9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400" u="none" cap="none" strike="noStrike">
                          <a:solidFill>
                            <a:srgbClr val="FFFFFF"/>
                          </a:solidFill>
                        </a:rPr>
                        <a:t>⭕</a:t>
                      </a:r>
                      <a:endParaRPr sz="14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A1E8D9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400" u="none" cap="none" strike="noStrike">
                          <a:solidFill>
                            <a:srgbClr val="FFFFFF"/>
                          </a:solidFill>
                        </a:rPr>
                        <a:t>⭕</a:t>
                      </a:r>
                      <a:endParaRPr sz="14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A1E8D9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400" u="none" cap="none" strike="noStrike">
                          <a:solidFill>
                            <a:srgbClr val="FFFFFF"/>
                          </a:solidFill>
                        </a:rPr>
                        <a:t>⭕</a:t>
                      </a:r>
                      <a:endParaRPr sz="14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A1E8D9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400" u="none" cap="none" strike="noStrike">
                          <a:solidFill>
                            <a:srgbClr val="FFFFFF"/>
                          </a:solidFill>
                        </a:rPr>
                        <a:t>⭕</a:t>
                      </a:r>
                      <a:endParaRPr sz="14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A1E8D9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400" u="none" cap="none" strike="noStrike">
                          <a:solidFill>
                            <a:srgbClr val="FFFFFF"/>
                          </a:solidFill>
                        </a:rPr>
                        <a:t>⭕</a:t>
                      </a:r>
                      <a:endParaRPr sz="14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A1E8D9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400" u="none" cap="none" strike="noStrike">
                          <a:solidFill>
                            <a:srgbClr val="FFFFFF"/>
                          </a:solidFill>
                        </a:rPr>
                        <a:t>⭕</a:t>
                      </a:r>
                      <a:endParaRPr sz="14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165" name="Google Shape;165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96926" y="2859704"/>
            <a:ext cx="283525" cy="28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96926" y="2073911"/>
            <a:ext cx="283525" cy="283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696926" y="2502539"/>
            <a:ext cx="283525" cy="283525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3"/>
          <p:cNvSpPr txBox="1"/>
          <p:nvPr/>
        </p:nvSpPr>
        <p:spPr>
          <a:xfrm>
            <a:off x="671925" y="140225"/>
            <a:ext cx="7779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TW" sz="28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竞争优势</a:t>
            </a:r>
            <a:endParaRPr b="1" i="0" sz="2800" u="none" cap="none" strike="noStrik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69" name="Google Shape;169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2599" y="217422"/>
            <a:ext cx="388625" cy="38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4"/>
          <p:cNvSpPr txBox="1"/>
          <p:nvPr/>
        </p:nvSpPr>
        <p:spPr>
          <a:xfrm>
            <a:off x="671925" y="140225"/>
            <a:ext cx="7779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TW" sz="28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进入市场策略</a:t>
            </a:r>
            <a:endParaRPr b="1" i="0" sz="2800" u="none" cap="none" strike="noStrik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75" name="Google Shape;175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2599" y="217422"/>
            <a:ext cx="388625" cy="3886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6" name="Google Shape;176;p24"/>
          <p:cNvGrpSpPr/>
          <p:nvPr/>
        </p:nvGrpSpPr>
        <p:grpSpPr>
          <a:xfrm>
            <a:off x="2428860" y="1678775"/>
            <a:ext cx="2286016" cy="1828941"/>
            <a:chOff x="714348" y="1643056"/>
            <a:chExt cx="2286016" cy="1828941"/>
          </a:xfrm>
        </p:grpSpPr>
        <p:sp>
          <p:nvSpPr>
            <p:cNvPr id="177" name="Google Shape;177;p24"/>
            <p:cNvSpPr/>
            <p:nvPr/>
          </p:nvSpPr>
          <p:spPr>
            <a:xfrm>
              <a:off x="1142976" y="1643056"/>
              <a:ext cx="1338000" cy="13155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ãcandy iconãçåçæå°çµæ" id="178" name="Google Shape;178;p2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440253" y="1885029"/>
              <a:ext cx="785818" cy="78581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9" name="Google Shape;179;p24"/>
            <p:cNvSpPr txBox="1"/>
            <p:nvPr/>
          </p:nvSpPr>
          <p:spPr>
            <a:xfrm>
              <a:off x="714348" y="3036097"/>
              <a:ext cx="2286016" cy="43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zh-TW" sz="1400" u="none" cap="none" strike="noStrike">
                  <a:solidFill>
                    <a:srgbClr val="FFFFFF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社交网站办发代币的活动</a:t>
              </a:r>
              <a:endParaRPr b="0" i="0" sz="1400" u="none" cap="none" strike="noStrike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180" name="Google Shape;180;p24"/>
          <p:cNvGrpSpPr/>
          <p:nvPr/>
        </p:nvGrpSpPr>
        <p:grpSpPr>
          <a:xfrm>
            <a:off x="5072066" y="1678775"/>
            <a:ext cx="1345952" cy="1828941"/>
            <a:chOff x="3786182" y="1643056"/>
            <a:chExt cx="1345952" cy="1828941"/>
          </a:xfrm>
        </p:grpSpPr>
        <p:grpSp>
          <p:nvGrpSpPr>
            <p:cNvPr id="181" name="Google Shape;181;p24"/>
            <p:cNvGrpSpPr/>
            <p:nvPr/>
          </p:nvGrpSpPr>
          <p:grpSpPr>
            <a:xfrm>
              <a:off x="3786182" y="1643056"/>
              <a:ext cx="1345952" cy="1828941"/>
              <a:chOff x="1142976" y="1643056"/>
              <a:chExt cx="1345952" cy="1828941"/>
            </a:xfrm>
          </p:grpSpPr>
          <p:sp>
            <p:nvSpPr>
              <p:cNvPr id="182" name="Google Shape;182;p24"/>
              <p:cNvSpPr/>
              <p:nvPr/>
            </p:nvSpPr>
            <p:spPr>
              <a:xfrm>
                <a:off x="1142976" y="1643056"/>
                <a:ext cx="1338000" cy="1315500"/>
              </a:xfrm>
              <a:prstGeom prst="ellipse">
                <a:avLst/>
              </a:pr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3" name="Google Shape;183;p24"/>
              <p:cNvSpPr txBox="1"/>
              <p:nvPr/>
            </p:nvSpPr>
            <p:spPr>
              <a:xfrm>
                <a:off x="1142976" y="3036097"/>
                <a:ext cx="1345952" cy="435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zh-TW" sz="1400" u="none" cap="none" strike="noStrike">
                    <a:solidFill>
                      <a:srgbClr val="FFFFFF"/>
                    </a:solidFill>
                    <a:latin typeface="Microsoft JhengHei"/>
                    <a:ea typeface="Microsoft JhengHei"/>
                    <a:cs typeface="Microsoft JhengHei"/>
                    <a:sym typeface="Microsoft JhengHei"/>
                  </a:rPr>
                  <a:t>交易所上架</a:t>
                </a:r>
                <a:endParaRPr b="0" i="0" sz="1400" u="none" cap="none" strike="noStrike">
                  <a:solidFill>
                    <a:srgbClr val="FFFFFF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endParaRPr>
              </a:p>
            </p:txBody>
          </p:sp>
        </p:grpSp>
        <p:pic>
          <p:nvPicPr>
            <p:cNvPr descr="C:\Users\a2924\AppData\Local\Microsoft\Windows\INetCache\IE\PCMUZNIG\bank-988164_960_720[1].png" id="184" name="Google Shape;184;p2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4000496" y="1857370"/>
              <a:ext cx="900912" cy="71438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85" name="Google Shape;185;p24"/>
          <p:cNvGrpSpPr/>
          <p:nvPr/>
        </p:nvGrpSpPr>
        <p:grpSpPr>
          <a:xfrm>
            <a:off x="7358082" y="1678775"/>
            <a:ext cx="1345952" cy="1828941"/>
            <a:chOff x="6429388" y="1714494"/>
            <a:chExt cx="1345952" cy="1828941"/>
          </a:xfrm>
        </p:grpSpPr>
        <p:grpSp>
          <p:nvGrpSpPr>
            <p:cNvPr id="186" name="Google Shape;186;p24"/>
            <p:cNvGrpSpPr/>
            <p:nvPr/>
          </p:nvGrpSpPr>
          <p:grpSpPr>
            <a:xfrm>
              <a:off x="6429388" y="1714494"/>
              <a:ext cx="1345952" cy="1828941"/>
              <a:chOff x="1142976" y="1643056"/>
              <a:chExt cx="1345952" cy="1828941"/>
            </a:xfrm>
          </p:grpSpPr>
          <p:sp>
            <p:nvSpPr>
              <p:cNvPr id="187" name="Google Shape;187;p24"/>
              <p:cNvSpPr/>
              <p:nvPr/>
            </p:nvSpPr>
            <p:spPr>
              <a:xfrm>
                <a:off x="1142976" y="1643056"/>
                <a:ext cx="1338000" cy="1315500"/>
              </a:xfrm>
              <a:prstGeom prst="ellipse">
                <a:avLst/>
              </a:pr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8" name="Google Shape;188;p24"/>
              <p:cNvSpPr txBox="1"/>
              <p:nvPr/>
            </p:nvSpPr>
            <p:spPr>
              <a:xfrm>
                <a:off x="1142976" y="3036097"/>
                <a:ext cx="1345952" cy="435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zh-TW" sz="1400" u="none" cap="none" strike="noStrike">
                    <a:solidFill>
                      <a:srgbClr val="FFFFFF"/>
                    </a:solidFill>
                    <a:latin typeface="Microsoft JhengHei"/>
                    <a:ea typeface="Microsoft JhengHei"/>
                    <a:cs typeface="Microsoft JhengHei"/>
                    <a:sym typeface="Microsoft JhengHei"/>
                  </a:rPr>
                  <a:t>透过游戏宣传</a:t>
                </a:r>
                <a:endParaRPr b="0" i="0" sz="1400" u="none" cap="none" strike="noStrike">
                  <a:solidFill>
                    <a:srgbClr val="FFFFFF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endParaRPr>
              </a:p>
            </p:txBody>
          </p:sp>
        </p:grpSp>
        <p:pic>
          <p:nvPicPr>
            <p:cNvPr descr="C:\Users\a2924\AppData\Local\Microsoft\Windows\INetCache\IE\PCMUZNIG\Video-Game-Controller-Icon[1].png" id="189" name="Google Shape;189;p24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6682268" y="1928808"/>
              <a:ext cx="857238" cy="85723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90" name="Google Shape;190;p24"/>
          <p:cNvGrpSpPr/>
          <p:nvPr/>
        </p:nvGrpSpPr>
        <p:grpSpPr>
          <a:xfrm>
            <a:off x="71406" y="1678775"/>
            <a:ext cx="2286016" cy="1828941"/>
            <a:chOff x="214282" y="1678775"/>
            <a:chExt cx="2286016" cy="1828941"/>
          </a:xfrm>
        </p:grpSpPr>
        <p:sp>
          <p:nvSpPr>
            <p:cNvPr id="191" name="Google Shape;191;p24"/>
            <p:cNvSpPr/>
            <p:nvPr/>
          </p:nvSpPr>
          <p:spPr>
            <a:xfrm>
              <a:off x="642910" y="1678775"/>
              <a:ext cx="1338000" cy="13155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92;p24"/>
            <p:cNvSpPr txBox="1"/>
            <p:nvPr/>
          </p:nvSpPr>
          <p:spPr>
            <a:xfrm>
              <a:off x="214282" y="3071816"/>
              <a:ext cx="2286016" cy="43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>
                  <a:solidFill>
                    <a:srgbClr val="FFFFFF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與</a:t>
              </a:r>
              <a:r>
                <a:rPr b="0" i="0" lang="zh-TW" sz="1400" u="none" cap="none" strike="noStrike">
                  <a:solidFill>
                    <a:srgbClr val="FFFFFF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游戏</a:t>
              </a:r>
              <a:r>
                <a:rPr lang="zh-TW">
                  <a:solidFill>
                    <a:srgbClr val="FFFFFF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遊戲開商合作</a:t>
              </a:r>
              <a:endParaRPr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>
                  <a:solidFill>
                    <a:srgbClr val="FFFFFF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SurfMonster Studio</a:t>
              </a:r>
              <a:endParaRPr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pic>
          <p:nvPicPr>
            <p:cNvPr descr="C:\Users\a2924\AppData\Local\Microsoft\Windows\INetCache\IE\YDSW4AHW\Gamemaker8-200x200[1].png" id="193" name="Google Shape;193;p24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895772" y="1922230"/>
              <a:ext cx="857256" cy="85725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5"/>
          <p:cNvSpPr txBox="1"/>
          <p:nvPr/>
        </p:nvSpPr>
        <p:spPr>
          <a:xfrm>
            <a:off x="671925" y="140225"/>
            <a:ext cx="7779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8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透過廣大遊戲玩家來認識區塊鏈-IOE</a:t>
            </a:r>
            <a:endParaRPr b="1" i="0" sz="2800" u="none" cap="none" strike="noStrik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99" name="Google Shape;199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2599" y="217422"/>
            <a:ext cx="388625" cy="38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4374" y="1002500"/>
            <a:ext cx="2778776" cy="3138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1" name="Google Shape;201;p25"/>
          <p:cNvGrpSpPr/>
          <p:nvPr/>
        </p:nvGrpSpPr>
        <p:grpSpPr>
          <a:xfrm>
            <a:off x="4462322" y="1839338"/>
            <a:ext cx="1338000" cy="1315500"/>
            <a:chOff x="642910" y="1678775"/>
            <a:chExt cx="1338000" cy="1315500"/>
          </a:xfrm>
        </p:grpSpPr>
        <p:sp>
          <p:nvSpPr>
            <p:cNvPr id="202" name="Google Shape;202;p25"/>
            <p:cNvSpPr/>
            <p:nvPr/>
          </p:nvSpPr>
          <p:spPr>
            <a:xfrm>
              <a:off x="642910" y="1678775"/>
              <a:ext cx="1338000" cy="13155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C:\Users\a2924\AppData\Local\Microsoft\Windows\INetCache\IE\YDSW4AHW\Gamemaker8-200x200[1].png" id="203" name="Google Shape;203;p2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895772" y="1922230"/>
              <a:ext cx="857256" cy="85725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04" name="Google Shape;204;p25"/>
          <p:cNvSpPr/>
          <p:nvPr/>
        </p:nvSpPr>
        <p:spPr>
          <a:xfrm>
            <a:off x="7152425" y="2018950"/>
            <a:ext cx="1298808" cy="1210248"/>
          </a:xfrm>
          <a:prstGeom prst="cloud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5" name="Google Shape;205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11687" y="2857759"/>
            <a:ext cx="388625" cy="388650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25"/>
          <p:cNvSpPr/>
          <p:nvPr/>
        </p:nvSpPr>
        <p:spPr>
          <a:xfrm>
            <a:off x="4419788" y="3341113"/>
            <a:ext cx="1476000" cy="509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接触IOE的相关游戏</a:t>
            </a:r>
            <a:endParaRPr/>
          </a:p>
        </p:txBody>
      </p:sp>
      <p:pic>
        <p:nvPicPr>
          <p:cNvPr id="207" name="Google Shape;207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07511" y="2429759"/>
            <a:ext cx="388625" cy="388650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5"/>
          <p:cNvSpPr/>
          <p:nvPr/>
        </p:nvSpPr>
        <p:spPr>
          <a:xfrm>
            <a:off x="3341738" y="2317200"/>
            <a:ext cx="942000" cy="509100"/>
          </a:xfrm>
          <a:prstGeom prst="stripedRightArrow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25"/>
          <p:cNvSpPr/>
          <p:nvPr/>
        </p:nvSpPr>
        <p:spPr>
          <a:xfrm>
            <a:off x="6005363" y="2317200"/>
            <a:ext cx="942000" cy="509100"/>
          </a:xfrm>
          <a:prstGeom prst="stripedRightArrow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25"/>
          <p:cNvSpPr/>
          <p:nvPr/>
        </p:nvSpPr>
        <p:spPr>
          <a:xfrm>
            <a:off x="1035763" y="2302850"/>
            <a:ext cx="1476000" cy="388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dash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广大的游戏用户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6"/>
          <p:cNvSpPr txBox="1"/>
          <p:nvPr/>
        </p:nvSpPr>
        <p:spPr>
          <a:xfrm>
            <a:off x="671925" y="140225"/>
            <a:ext cx="7779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8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社群&amp;媒体的经营</a:t>
            </a:r>
            <a:endParaRPr b="1" i="0" sz="2800" u="none" cap="none" strike="noStrik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216" name="Google Shape;216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2599" y="217422"/>
            <a:ext cx="388625" cy="38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9300" y="1212150"/>
            <a:ext cx="1952625" cy="71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2600" y="3603125"/>
            <a:ext cx="1952625" cy="71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20026" y="1842323"/>
            <a:ext cx="1018124" cy="572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099350" y="847682"/>
            <a:ext cx="2239376" cy="761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2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361226" y="2888750"/>
            <a:ext cx="2170637" cy="71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661101" y="3862841"/>
            <a:ext cx="1603700" cy="71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2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532025" y="2679600"/>
            <a:ext cx="1952625" cy="71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2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661100" y="366925"/>
            <a:ext cx="1952625" cy="71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26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63300" y="2757450"/>
            <a:ext cx="1952625" cy="71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26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582450" y="1700650"/>
            <a:ext cx="1952625" cy="71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Google Shape;231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71538" y="1357304"/>
            <a:ext cx="2062475" cy="201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27"/>
          <p:cNvSpPr/>
          <p:nvPr/>
        </p:nvSpPr>
        <p:spPr>
          <a:xfrm>
            <a:off x="1643042" y="2071684"/>
            <a:ext cx="914400" cy="504300"/>
          </a:xfrm>
          <a:prstGeom prst="leftRightArrow">
            <a:avLst>
              <a:gd fmla="val 68263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p27"/>
          <p:cNvSpPr/>
          <p:nvPr/>
        </p:nvSpPr>
        <p:spPr>
          <a:xfrm>
            <a:off x="1071538" y="3500444"/>
            <a:ext cx="2062500" cy="299929"/>
          </a:xfrm>
          <a:prstGeom prst="rect">
            <a:avLst/>
          </a:prstGeom>
          <a:solidFill>
            <a:srgbClr val="00B0F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zh-TW" sz="1200" u="none" cap="none" strike="noStrik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买佣金 : 3%    卖佣金 : 5%</a:t>
            </a:r>
            <a:endParaRPr b="1" i="0" sz="1200" u="none" cap="none" strike="noStrik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aphicFrame>
        <p:nvGraphicFramePr>
          <p:cNvPr id="234" name="Google Shape;234;p27"/>
          <p:cNvGraphicFramePr/>
          <p:nvPr/>
        </p:nvGraphicFramePr>
        <p:xfrm>
          <a:off x="3786182" y="1357306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{63DE12BA-96E3-49F1-A9CD-BCD7E32171D5}</a:tableStyleId>
              </a:tblPr>
              <a:tblGrid>
                <a:gridCol w="1442250"/>
                <a:gridCol w="1442250"/>
                <a:gridCol w="1442250"/>
              </a:tblGrid>
              <a:tr h="4081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zh-TW" sz="1400" u="none" cap="none" strike="noStrike">
                          <a:solidFill>
                            <a:srgbClr val="00B0F0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流通比例</a:t>
                      </a:r>
                      <a:endParaRPr b="1" sz="1400" u="none" cap="none" strike="noStrike">
                        <a:solidFill>
                          <a:srgbClr val="00B0F0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zh-TW" sz="1400" u="none" cap="none" strike="noStrike">
                          <a:solidFill>
                            <a:srgbClr val="00B0F0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流通数量</a:t>
                      </a:r>
                      <a:endParaRPr b="1" sz="1400" u="none" cap="none" strike="noStrike">
                        <a:solidFill>
                          <a:srgbClr val="00B0F0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zh-TW" sz="1400" u="none" cap="none" strike="noStrike">
                          <a:solidFill>
                            <a:srgbClr val="00B0F0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佣金(</a:t>
                      </a:r>
                      <a:r>
                        <a:rPr b="1" lang="zh-TW">
                          <a:solidFill>
                            <a:srgbClr val="00B0F0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美金</a:t>
                      </a:r>
                      <a:r>
                        <a:rPr b="1" lang="zh-TW" sz="1400" u="none" cap="none" strike="noStrike">
                          <a:solidFill>
                            <a:srgbClr val="00B0F0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)</a:t>
                      </a:r>
                      <a:endParaRPr b="1" sz="1400" u="none" cap="none" strike="noStrike">
                        <a:solidFill>
                          <a:srgbClr val="00B0F0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/>
                </a:tc>
              </a:tr>
              <a:tr h="4081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>
                          <a:solidFill>
                            <a:srgbClr val="FFFFFF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5 %</a:t>
                      </a:r>
                      <a:endParaRPr sz="1400" u="none" cap="none" strike="noStrike">
                        <a:solidFill>
                          <a:srgbClr val="FFFFFF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>
                          <a:solidFill>
                            <a:srgbClr val="FFFFFF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5百萬</a:t>
                      </a:r>
                      <a:endParaRPr sz="1400" u="none" cap="none" strike="noStrike">
                        <a:solidFill>
                          <a:srgbClr val="FFFFFF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39万</a:t>
                      </a:r>
                      <a:endParaRPr sz="1400" u="none" cap="none" strike="noStrike"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/>
                </a:tc>
              </a:tr>
              <a:tr h="4081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25 %</a:t>
                      </a:r>
                      <a:endParaRPr sz="1400" u="none" cap="none" strike="noStrike"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2千5百萬</a:t>
                      </a:r>
                      <a:endParaRPr sz="1400" u="none" cap="none" strike="noStrike"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2千5百万</a:t>
                      </a:r>
                      <a:endParaRPr sz="1400" u="none" cap="none" strike="noStrike"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/>
                </a:tc>
              </a:tr>
              <a:tr h="4081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50 %</a:t>
                      </a:r>
                      <a:endParaRPr sz="1400" u="none" cap="none" strike="noStrike"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5千萬</a:t>
                      </a:r>
                      <a:endParaRPr sz="1400" u="none" cap="none" strike="noStrike"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2亿</a:t>
                      </a:r>
                      <a:endParaRPr sz="1400" u="none" cap="none" strike="noStrike"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/>
                </a:tc>
              </a:tr>
              <a:tr h="4081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75 %</a:t>
                      </a:r>
                      <a:endParaRPr sz="1400" u="none" cap="none" strike="noStrike"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7千5百万</a:t>
                      </a:r>
                      <a:endParaRPr sz="1400" u="none" cap="none" strike="noStrike"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6亿</a:t>
                      </a:r>
                      <a:endParaRPr sz="1400" u="none" cap="none" strike="noStrike"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/>
                </a:tc>
              </a:tr>
              <a:tr h="4081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100 %</a:t>
                      </a:r>
                      <a:endParaRPr sz="1400" u="none" cap="none" strike="noStrike"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1亿</a:t>
                      </a:r>
                      <a:endParaRPr sz="1400" u="none" cap="none" strike="noStrike"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15亿</a:t>
                      </a:r>
                      <a:endParaRPr sz="1400" u="none" cap="none" strike="noStrike"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pSp>
        <p:nvGrpSpPr>
          <p:cNvPr id="235" name="Google Shape;235;p27"/>
          <p:cNvGrpSpPr/>
          <p:nvPr/>
        </p:nvGrpSpPr>
        <p:grpSpPr>
          <a:xfrm>
            <a:off x="342599" y="140225"/>
            <a:ext cx="8108626" cy="572700"/>
            <a:chOff x="342599" y="140225"/>
            <a:chExt cx="8108626" cy="572700"/>
          </a:xfrm>
        </p:grpSpPr>
        <p:sp>
          <p:nvSpPr>
            <p:cNvPr id="236" name="Google Shape;236;p27"/>
            <p:cNvSpPr txBox="1"/>
            <p:nvPr/>
          </p:nvSpPr>
          <p:spPr>
            <a:xfrm>
              <a:off x="671925" y="140225"/>
              <a:ext cx="77793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zh-TW" sz="2800" u="none" cap="none" strike="noStrike">
                  <a:solidFill>
                    <a:schemeClr val="dk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收入与财务预测</a:t>
              </a:r>
              <a:endParaRPr b="1" i="0" sz="28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pic>
          <p:nvPicPr>
            <p:cNvPr id="237" name="Google Shape;237;p2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42599" y="217422"/>
              <a:ext cx="388625" cy="3886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42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8175" y="781900"/>
            <a:ext cx="8267649" cy="3387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28"/>
          <p:cNvSpPr txBox="1"/>
          <p:nvPr/>
        </p:nvSpPr>
        <p:spPr>
          <a:xfrm>
            <a:off x="671925" y="140225"/>
            <a:ext cx="7779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8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开发商手续费</a:t>
            </a:r>
            <a:endParaRPr b="1" i="0" sz="2800" u="none" cap="none" strike="noStrik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244" name="Google Shape;244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2599" y="217422"/>
            <a:ext cx="388625" cy="388650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28"/>
          <p:cNvSpPr/>
          <p:nvPr/>
        </p:nvSpPr>
        <p:spPr>
          <a:xfrm>
            <a:off x="597725" y="1737875"/>
            <a:ext cx="834000" cy="5238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IOE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团队</a:t>
            </a:r>
            <a:endParaRPr/>
          </a:p>
        </p:txBody>
      </p:sp>
      <p:sp>
        <p:nvSpPr>
          <p:cNvPr id="246" name="Google Shape;246;p28"/>
          <p:cNvSpPr/>
          <p:nvPr/>
        </p:nvSpPr>
        <p:spPr>
          <a:xfrm rot="5400000">
            <a:off x="1199092" y="2217425"/>
            <a:ext cx="760200" cy="1166100"/>
          </a:xfrm>
          <a:prstGeom prst="curvedLeftArrow">
            <a:avLst>
              <a:gd fmla="val 25000" name="adj1"/>
              <a:gd fmla="val 50000" name="adj2"/>
              <a:gd fmla="val 25000" name="adj3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28"/>
          <p:cNvSpPr/>
          <p:nvPr/>
        </p:nvSpPr>
        <p:spPr>
          <a:xfrm>
            <a:off x="826500" y="3306000"/>
            <a:ext cx="1210200" cy="523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再收取一定的手续费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9"/>
          <p:cNvSpPr/>
          <p:nvPr/>
        </p:nvSpPr>
        <p:spPr>
          <a:xfrm>
            <a:off x="1500166" y="928676"/>
            <a:ext cx="2286016" cy="1500198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TW" sz="1400" u="none" cap="none" strike="noStrike">
                <a:solidFill>
                  <a:srgbClr val="00B0F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代币发行与推广(3個月)</a:t>
            </a:r>
            <a:endParaRPr b="1" i="0" sz="1400" u="none" cap="none" strike="noStrike">
              <a:solidFill>
                <a:srgbClr val="00B0F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TW" sz="10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○ERC20代币发行</a:t>
            </a:r>
            <a:br>
              <a:rPr b="0" i="0" lang="zh-TW" sz="10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b="0" i="0" lang="zh-TW" sz="10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○透过ETH交易来挖出更多的IOE</a:t>
            </a:r>
            <a:br>
              <a:rPr b="0" i="0" lang="zh-TW" sz="10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b="0" i="0" lang="zh-TW" sz="10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○透过交易分红</a:t>
            </a:r>
            <a:br>
              <a:rPr b="0" i="0" lang="zh-TW" sz="10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b="0" i="0" lang="zh-TW" sz="10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○推广IOE代币</a:t>
            </a:r>
            <a:br>
              <a:rPr b="0" i="0" lang="zh-TW" sz="10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b="0" i="0" lang="zh-TW" sz="10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○提交/上架虚拟货币交易所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29"/>
          <p:cNvSpPr/>
          <p:nvPr/>
        </p:nvSpPr>
        <p:spPr>
          <a:xfrm>
            <a:off x="1500166" y="3000378"/>
            <a:ext cx="2286016" cy="1357322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TW" sz="1400" u="none" cap="none" strike="noStrike">
                <a:solidFill>
                  <a:srgbClr val="00B0F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应用开发(5個月)</a:t>
            </a:r>
            <a:endParaRPr b="1" i="0" sz="1400" u="none" cap="none" strike="noStrike">
              <a:solidFill>
                <a:srgbClr val="00B0F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TW" sz="10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○第一款范例游戏诞生</a:t>
            </a:r>
            <a:br>
              <a:rPr b="0" i="0" lang="zh-TW" sz="10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b="0" i="0" lang="zh-TW" sz="10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○虚拟物品交易平台</a:t>
            </a:r>
            <a:br>
              <a:rPr b="0" i="0" lang="zh-TW" sz="10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b="0" i="0" lang="zh-TW" sz="10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○虚拟宝物项的游戏诞生</a:t>
            </a:r>
            <a:br>
              <a:rPr b="0" i="0" lang="zh-TW" sz="10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b="0" i="0" lang="zh-TW" sz="10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○寻找游戏开发商</a:t>
            </a:r>
            <a:endParaRPr b="0" i="0" sz="1000" u="none" cap="none" strike="noStrik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54" name="Google Shape;254;p29"/>
          <p:cNvSpPr/>
          <p:nvPr/>
        </p:nvSpPr>
        <p:spPr>
          <a:xfrm>
            <a:off x="5000628" y="3000378"/>
            <a:ext cx="2286016" cy="1357322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TW" sz="1400" u="none" cap="none" strike="noStrike">
                <a:solidFill>
                  <a:srgbClr val="00B0F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第三方人员开发(6個月)</a:t>
            </a:r>
            <a:endParaRPr b="1" i="0" sz="1400" u="none" cap="none" strike="noStrike">
              <a:solidFill>
                <a:srgbClr val="00B0F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TW" sz="10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○释出API与文件</a:t>
            </a:r>
            <a:endParaRPr b="0" i="0" sz="1000" u="none" cap="none" strike="noStrik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TW" sz="10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○开发商注册/上架系统</a:t>
            </a:r>
            <a:endParaRPr b="0" i="0" sz="1000" u="none" cap="none" strike="noStrik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TW" sz="10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○完成程式码对外审查机制</a:t>
            </a:r>
            <a:endParaRPr b="0" i="0" sz="1000" u="none" cap="none" strike="noStrik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TW" sz="10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○应用程式/游戏排行榜系统</a:t>
            </a:r>
            <a:endParaRPr b="0" i="0" sz="1000" u="none" cap="none" strike="noStrik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55" name="Google Shape;255;p29"/>
          <p:cNvSpPr/>
          <p:nvPr/>
        </p:nvSpPr>
        <p:spPr>
          <a:xfrm>
            <a:off x="5000628" y="928676"/>
            <a:ext cx="2286016" cy="1500198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TW" sz="1400" u="none" cap="none" strike="noStrike">
                <a:solidFill>
                  <a:srgbClr val="00B0F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公链(10個月)</a:t>
            </a:r>
            <a:endParaRPr b="1" i="0" sz="1400" u="none" cap="none" strike="noStrike">
              <a:solidFill>
                <a:srgbClr val="00B0F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TW" sz="10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○开放节点注册</a:t>
            </a:r>
            <a:endParaRPr b="0" i="0" sz="1000" u="none" cap="none" strike="noStrik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TW" sz="10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○測試鏈測試</a:t>
            </a:r>
            <a:endParaRPr b="0" i="0" sz="1000" u="none" cap="none" strike="noStrik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cxnSp>
        <p:nvCxnSpPr>
          <p:cNvPr id="256" name="Google Shape;256;p29"/>
          <p:cNvCxnSpPr>
            <a:stCxn id="252" idx="2"/>
            <a:endCxn id="253" idx="0"/>
          </p:cNvCxnSpPr>
          <p:nvPr/>
        </p:nvCxnSpPr>
        <p:spPr>
          <a:xfrm>
            <a:off x="2643174" y="2428874"/>
            <a:ext cx="0" cy="571500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257" name="Google Shape;257;p29"/>
          <p:cNvCxnSpPr>
            <a:stCxn id="253" idx="3"/>
            <a:endCxn id="254" idx="1"/>
          </p:cNvCxnSpPr>
          <p:nvPr/>
        </p:nvCxnSpPr>
        <p:spPr>
          <a:xfrm>
            <a:off x="3786182" y="3679039"/>
            <a:ext cx="1214400" cy="0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258" name="Google Shape;258;p29"/>
          <p:cNvCxnSpPr>
            <a:stCxn id="254" idx="0"/>
            <a:endCxn id="255" idx="2"/>
          </p:cNvCxnSpPr>
          <p:nvPr/>
        </p:nvCxnSpPr>
        <p:spPr>
          <a:xfrm rot="10800000">
            <a:off x="6143636" y="2428878"/>
            <a:ext cx="0" cy="571500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grpSp>
        <p:nvGrpSpPr>
          <p:cNvPr id="259" name="Google Shape;259;p29"/>
          <p:cNvGrpSpPr/>
          <p:nvPr/>
        </p:nvGrpSpPr>
        <p:grpSpPr>
          <a:xfrm>
            <a:off x="342599" y="140225"/>
            <a:ext cx="8108626" cy="572700"/>
            <a:chOff x="342599" y="140225"/>
            <a:chExt cx="8108626" cy="572700"/>
          </a:xfrm>
        </p:grpSpPr>
        <p:sp>
          <p:nvSpPr>
            <p:cNvPr id="260" name="Google Shape;260;p29"/>
            <p:cNvSpPr txBox="1"/>
            <p:nvPr/>
          </p:nvSpPr>
          <p:spPr>
            <a:xfrm>
              <a:off x="671925" y="140225"/>
              <a:ext cx="77793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zh-TW" sz="2800" u="none" cap="none" strike="noStrike">
                  <a:solidFill>
                    <a:schemeClr val="dk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里程碑(關鍵指標)</a:t>
              </a:r>
              <a:endParaRPr b="1" i="0" sz="28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pic>
          <p:nvPicPr>
            <p:cNvPr id="261" name="Google Shape;261;p2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42599" y="217422"/>
              <a:ext cx="388625" cy="3886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6" name="Google Shape;266;p30"/>
          <p:cNvGrpSpPr/>
          <p:nvPr/>
        </p:nvGrpSpPr>
        <p:grpSpPr>
          <a:xfrm>
            <a:off x="342599" y="140225"/>
            <a:ext cx="8108626" cy="572700"/>
            <a:chOff x="342599" y="140225"/>
            <a:chExt cx="8108626" cy="572700"/>
          </a:xfrm>
        </p:grpSpPr>
        <p:sp>
          <p:nvSpPr>
            <p:cNvPr id="267" name="Google Shape;267;p30"/>
            <p:cNvSpPr txBox="1"/>
            <p:nvPr/>
          </p:nvSpPr>
          <p:spPr>
            <a:xfrm>
              <a:off x="671925" y="140225"/>
              <a:ext cx="77793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zh-TW" sz="2800" u="none" cap="none" strike="noStrike">
                  <a:solidFill>
                    <a:schemeClr val="dk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团队</a:t>
              </a:r>
              <a:endParaRPr b="1" i="0" sz="28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pic>
          <p:nvPicPr>
            <p:cNvPr id="268" name="Google Shape;268;p3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42599" y="217422"/>
              <a:ext cx="388625" cy="3886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69" name="Google Shape;269;p30"/>
          <p:cNvGrpSpPr/>
          <p:nvPr/>
        </p:nvGrpSpPr>
        <p:grpSpPr>
          <a:xfrm>
            <a:off x="357158" y="1428742"/>
            <a:ext cx="1440000" cy="1900379"/>
            <a:chOff x="357158" y="1428742"/>
            <a:chExt cx="1440000" cy="1900379"/>
          </a:xfrm>
        </p:grpSpPr>
        <p:pic>
          <p:nvPicPr>
            <p:cNvPr descr="imgonline-com-ua-shape-hvnHTOHbpZq4J.png" id="270" name="Google Shape;270;p3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57158" y="1428742"/>
              <a:ext cx="1440000" cy="144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1" name="Google Shape;271;p30"/>
            <p:cNvSpPr txBox="1"/>
            <p:nvPr/>
          </p:nvSpPr>
          <p:spPr>
            <a:xfrm>
              <a:off x="404182" y="2893221"/>
              <a:ext cx="1345952" cy="43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zh-TW" sz="1200" u="none" cap="none" strike="noStrike">
                  <a:solidFill>
                    <a:srgbClr val="FFFFFF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Kirin</a:t>
              </a:r>
              <a:endParaRPr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zh-TW" sz="1200" u="none" cap="none" strike="noStrike">
                  <a:solidFill>
                    <a:srgbClr val="FFFFFF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资讯长</a:t>
              </a:r>
              <a:endParaRPr b="0" i="0" sz="1200" u="none" cap="none" strike="noStrike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pic>
        <p:nvPicPr>
          <p:cNvPr descr="https://srv2.imgonline.com.ua/result_img/imgonline-com-ua-shape-bHIrU0mNAg.png" id="272" name="Google Shape;272;p3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690799" y="1428742"/>
            <a:ext cx="1440000" cy="14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0"/>
          <p:cNvSpPr txBox="1"/>
          <p:nvPr/>
        </p:nvSpPr>
        <p:spPr>
          <a:xfrm>
            <a:off x="2737823" y="2893221"/>
            <a:ext cx="1345952" cy="4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TW" sz="1200" u="none" cap="none" strike="noStrike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Vicky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TW" sz="1200" u="none" cap="none" strike="noStrike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设计师</a:t>
            </a:r>
            <a:endParaRPr b="0" i="0" sz="1200" u="none" cap="none" strike="noStrike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74" name="Google Shape;274;p30"/>
          <p:cNvSpPr txBox="1"/>
          <p:nvPr/>
        </p:nvSpPr>
        <p:spPr>
          <a:xfrm>
            <a:off x="5071464" y="2893221"/>
            <a:ext cx="1345952" cy="4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2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Alan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TW" sz="1200" u="none" cap="none" strike="noStrike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销售经理人</a:t>
            </a:r>
            <a:endParaRPr b="0" i="0" sz="1200" u="none" cap="none" strike="noStrike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75" name="Google Shape;275;p30"/>
          <p:cNvSpPr txBox="1"/>
          <p:nvPr/>
        </p:nvSpPr>
        <p:spPr>
          <a:xfrm>
            <a:off x="7405106" y="2893221"/>
            <a:ext cx="1345952" cy="4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2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Condi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TW" sz="1200" u="none" cap="none" strike="noStrike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市場行銷</a:t>
            </a:r>
            <a:r>
              <a:rPr lang="zh-TW" sz="12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长</a:t>
            </a:r>
            <a:endParaRPr b="0" i="0" sz="1200" u="none" cap="none" strike="noStrike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276" name="Google Shape;276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59987" y="1428760"/>
            <a:ext cx="1440000" cy="14399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358074" y="1428750"/>
            <a:ext cx="1440000" cy="144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Google Shape;282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93273" y="837568"/>
            <a:ext cx="2357454" cy="25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31"/>
          <p:cNvSpPr txBox="1"/>
          <p:nvPr/>
        </p:nvSpPr>
        <p:spPr>
          <a:xfrm>
            <a:off x="3714744" y="3143254"/>
            <a:ext cx="1714512" cy="4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TW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https://</a:t>
            </a:r>
            <a:r>
              <a:rPr b="0" i="0" lang="zh-TW" sz="1800" u="none" cap="none" strike="noStrik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ioelink</a:t>
            </a:r>
            <a:r>
              <a:rPr b="0" i="0" lang="zh-TW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b="0" i="0" lang="zh-TW" sz="16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net</a:t>
            </a:r>
            <a:endParaRPr b="0" i="0" sz="1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12588" y="1152138"/>
            <a:ext cx="2387125" cy="2397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00232" y="1714494"/>
            <a:ext cx="743500" cy="7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4"/>
          <p:cNvSpPr/>
          <p:nvPr/>
        </p:nvSpPr>
        <p:spPr>
          <a:xfrm>
            <a:off x="2071670" y="1785932"/>
            <a:ext cx="1581000" cy="58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TW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IOE</a:t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62;p14"/>
          <p:cNvSpPr/>
          <p:nvPr/>
        </p:nvSpPr>
        <p:spPr>
          <a:xfrm>
            <a:off x="1919400" y="1066750"/>
            <a:ext cx="1711500" cy="76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zh-TW" sz="1800" u="none" cap="none" strike="noStrike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Kirin Chen</a:t>
            </a:r>
            <a:endParaRPr b="1" i="0" sz="1800" u="none" cap="none" strike="noStrike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63" name="Google Shape;63;p14"/>
          <p:cNvSpPr/>
          <p:nvPr/>
        </p:nvSpPr>
        <p:spPr>
          <a:xfrm>
            <a:off x="1667825" y="2422147"/>
            <a:ext cx="2674800" cy="58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ioelinkio@ioelink.net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title"/>
          </p:nvPr>
        </p:nvSpPr>
        <p:spPr>
          <a:xfrm>
            <a:off x="671925" y="140225"/>
            <a:ext cx="5642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zh-TW">
                <a:latin typeface="Microsoft JhengHei"/>
                <a:ea typeface="Microsoft JhengHei"/>
                <a:cs typeface="Microsoft JhengHei"/>
                <a:sym typeface="Microsoft JhengHei"/>
              </a:rPr>
              <a:t>问题 &amp;验证 (</a:t>
            </a:r>
            <a:r>
              <a:rPr b="1" lang="zh-TW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虚拟宝物严重通膨</a:t>
            </a:r>
            <a:r>
              <a:rPr b="1" lang="zh-TW">
                <a:latin typeface="Microsoft JhengHei"/>
                <a:ea typeface="Microsoft JhengHei"/>
                <a:cs typeface="Microsoft JhengHei"/>
                <a:sym typeface="Microsoft JhengHei"/>
              </a:rPr>
              <a:t>)</a:t>
            </a:r>
            <a:endParaRPr b="1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69" name="Google Shape;69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2599" y="217422"/>
            <a:ext cx="388625" cy="3886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衝鋒.png" id="70" name="Google Shape;70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14744" y="2428874"/>
            <a:ext cx="1050344" cy="106961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oss.png" id="71" name="Google Shape;71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28728" y="1714494"/>
            <a:ext cx="2888447" cy="2714644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5"/>
          <p:cNvSpPr/>
          <p:nvPr/>
        </p:nvSpPr>
        <p:spPr>
          <a:xfrm>
            <a:off x="5500694" y="2071684"/>
            <a:ext cx="1928826" cy="61264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extrusionOk="0" fill="none" h="120000" w="120000">
                <a:moveTo>
                  <a:pt x="366" y="67598"/>
                </a:moveTo>
                <a:lnTo>
                  <a:pt x="-41906" y="131135"/>
                </a:lnTo>
              </a:path>
            </a:pathLst>
          </a:custGeom>
          <a:solidFill>
            <a:schemeClr val="accent5"/>
          </a:solidFill>
          <a:ln cap="flat" cmpd="sng" w="25400">
            <a:solidFill>
              <a:srgbClr val="3897A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TW" sz="1600" u="none" cap="none" strike="noStrik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改版获得机率下降</a:t>
            </a:r>
            <a:endParaRPr/>
          </a:p>
        </p:txBody>
      </p:sp>
      <p:sp>
        <p:nvSpPr>
          <p:cNvPr id="73" name="Google Shape;73;p15"/>
          <p:cNvSpPr/>
          <p:nvPr/>
        </p:nvSpPr>
        <p:spPr>
          <a:xfrm>
            <a:off x="5500694" y="3000378"/>
            <a:ext cx="1928826" cy="61264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extrusionOk="0" fill="none" h="120000" w="120000">
                <a:moveTo>
                  <a:pt x="-474" y="53425"/>
                </a:moveTo>
                <a:lnTo>
                  <a:pt x="-43709" y="11303"/>
                </a:lnTo>
              </a:path>
            </a:pathLst>
          </a:custGeom>
          <a:solidFill>
            <a:schemeClr val="accent5"/>
          </a:solidFill>
          <a:ln cap="flat" cmpd="sng" w="25400">
            <a:solidFill>
              <a:srgbClr val="3897A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TW" sz="1600" u="none" cap="none" strike="noStrik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官方带头贩售</a:t>
            </a:r>
            <a:endParaRPr b="0" i="0" sz="1600" u="none" cap="none" strike="noStrike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74" name="Google Shape;74;p15"/>
          <p:cNvSpPr/>
          <p:nvPr/>
        </p:nvSpPr>
        <p:spPr>
          <a:xfrm>
            <a:off x="3143240" y="1071552"/>
            <a:ext cx="2857520" cy="642942"/>
          </a:xfrm>
          <a:prstGeom prst="wedgeRoundRectCallout">
            <a:avLst>
              <a:gd fmla="val -60761" name="adj1"/>
              <a:gd fmla="val 107676" name="adj2"/>
              <a:gd fmla="val 16667" name="adj3"/>
            </a:avLst>
          </a:prstGeom>
          <a:solidFill>
            <a:schemeClr val="accent1"/>
          </a:solidFill>
          <a:ln cap="flat" cmpd="sng" w="25400">
            <a:solidFill>
              <a:srgbClr val="006D6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TW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「pay for win」「pay for time」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15"/>
          <p:cNvSpPr txBox="1"/>
          <p:nvPr/>
        </p:nvSpPr>
        <p:spPr>
          <a:xfrm>
            <a:off x="1314258" y="4509574"/>
            <a:ext cx="2062500" cy="4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TW" sz="1400" u="none" cap="none" strike="noStrike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游戏开发商</a:t>
            </a:r>
            <a:endParaRPr b="0" i="0" sz="1400" u="none" cap="none" strike="noStrike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1275606"/>
            <a:ext cx="9144000" cy="2435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16"/>
          <p:cNvSpPr txBox="1"/>
          <p:nvPr>
            <p:ph type="title"/>
          </p:nvPr>
        </p:nvSpPr>
        <p:spPr>
          <a:xfrm>
            <a:off x="671925" y="140225"/>
            <a:ext cx="7779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zh-TW">
                <a:latin typeface="Microsoft JhengHei"/>
                <a:ea typeface="Microsoft JhengHei"/>
                <a:cs typeface="Microsoft JhengHei"/>
                <a:sym typeface="Microsoft JhengHei"/>
              </a:rPr>
              <a:t>问题 &amp;验证 (玩家无实质保障)</a:t>
            </a:r>
            <a:endParaRPr b="1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82" name="Google Shape;82;p16"/>
          <p:cNvSpPr/>
          <p:nvPr/>
        </p:nvSpPr>
        <p:spPr>
          <a:xfrm>
            <a:off x="3565650" y="3111538"/>
            <a:ext cx="1582414" cy="3885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TW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游戏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3" name="Google Shape;83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95250" y="1803850"/>
            <a:ext cx="1219200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95736" y="1779662"/>
            <a:ext cx="1182975" cy="118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220072" y="2355726"/>
            <a:ext cx="288032" cy="288032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364088" y="2643758"/>
            <a:ext cx="360040" cy="36004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6"/>
          <p:cNvSpPr/>
          <p:nvPr/>
        </p:nvSpPr>
        <p:spPr>
          <a:xfrm>
            <a:off x="290550" y="4101975"/>
            <a:ext cx="8476200" cy="6411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TW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玩家每玩一款游戏,都要重新开始，无法有任何实质的累积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8" name="Google Shape;88;p1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42599" y="217422"/>
            <a:ext cx="388625" cy="38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563888" y="1484288"/>
            <a:ext cx="1584176" cy="1584176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6"/>
          <p:cNvSpPr/>
          <p:nvPr/>
        </p:nvSpPr>
        <p:spPr>
          <a:xfrm>
            <a:off x="2195736" y="3111538"/>
            <a:ext cx="1008112" cy="388500"/>
          </a:xfrm>
          <a:prstGeom prst="rect">
            <a:avLst/>
          </a:prstGeom>
          <a:solidFill>
            <a:schemeClr val="dk1"/>
          </a:solidFill>
          <a:ln cap="flat" cmpd="sng" w="25400">
            <a:solidFill>
              <a:srgbClr val="BABAB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TW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玩家入场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16"/>
          <p:cNvSpPr/>
          <p:nvPr/>
        </p:nvSpPr>
        <p:spPr>
          <a:xfrm>
            <a:off x="5796136" y="3111538"/>
            <a:ext cx="936104" cy="388500"/>
          </a:xfrm>
          <a:prstGeom prst="rect">
            <a:avLst/>
          </a:prstGeom>
          <a:solidFill>
            <a:schemeClr val="dk1"/>
          </a:solidFill>
          <a:ln cap="flat" cmpd="sng" w="25400">
            <a:solidFill>
              <a:srgbClr val="BABAB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TW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玩家离开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2" name="Google Shape;92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40152" y="1779662"/>
            <a:ext cx="1182975" cy="1182975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6"/>
          <p:cNvSpPr txBox="1"/>
          <p:nvPr/>
        </p:nvSpPr>
        <p:spPr>
          <a:xfrm rot="2673473">
            <a:off x="6765486" y="1651717"/>
            <a:ext cx="595035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TW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？！</a:t>
            </a:r>
            <a:endParaRPr b="1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4" name="Google Shape;94;p16"/>
          <p:cNvGrpSpPr/>
          <p:nvPr/>
        </p:nvGrpSpPr>
        <p:grpSpPr>
          <a:xfrm>
            <a:off x="5509287" y="2468870"/>
            <a:ext cx="1078937" cy="822960"/>
            <a:chOff x="5396143" y="2355726"/>
            <a:chExt cx="1078937" cy="822960"/>
          </a:xfrm>
        </p:grpSpPr>
        <p:sp>
          <p:nvSpPr>
            <p:cNvPr id="95" name="Google Shape;95;p16"/>
            <p:cNvSpPr/>
            <p:nvPr/>
          </p:nvSpPr>
          <p:spPr>
            <a:xfrm rot="-5400000">
              <a:off x="5652120" y="2355726"/>
              <a:ext cx="822960" cy="822960"/>
            </a:xfrm>
            <a:prstGeom prst="arc">
              <a:avLst>
                <a:gd fmla="val 16426588" name="adj1"/>
                <a:gd fmla="val 0" name="adj2"/>
              </a:avLst>
            </a:prstGeom>
            <a:noFill/>
            <a:ln cap="flat" cmpd="sng" w="28575">
              <a:solidFill>
                <a:schemeClr val="lt1"/>
              </a:solidFill>
              <a:prstDash val="dash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96;p16"/>
            <p:cNvSpPr/>
            <p:nvPr/>
          </p:nvSpPr>
          <p:spPr>
            <a:xfrm rot="-398914">
              <a:off x="5408298" y="2562754"/>
              <a:ext cx="222908" cy="222908"/>
            </a:xfrm>
            <a:prstGeom prst="arc">
              <a:avLst>
                <a:gd fmla="val 16426588" name="adj1"/>
                <a:gd fmla="val 0" name="adj2"/>
              </a:avLst>
            </a:prstGeom>
            <a:noFill/>
            <a:ln cap="flat" cmpd="sng" w="28575">
              <a:solidFill>
                <a:schemeClr val="lt1"/>
              </a:solidFill>
              <a:prstDash val="dash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7"/>
          <p:cNvSpPr txBox="1"/>
          <p:nvPr/>
        </p:nvSpPr>
        <p:spPr>
          <a:xfrm>
            <a:off x="671925" y="140225"/>
            <a:ext cx="7779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TW" sz="28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解决方案 &amp;可行性评估 (虚拟物品有价值)</a:t>
            </a:r>
            <a:endParaRPr b="1" i="0" sz="2800" u="none" cap="none" strike="noStrik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02" name="Google Shape;102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2599" y="217422"/>
            <a:ext cx="388625" cy="38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785800"/>
            <a:ext cx="9144000" cy="37465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8"/>
          <p:cNvSpPr txBox="1"/>
          <p:nvPr>
            <p:ph type="title"/>
          </p:nvPr>
        </p:nvSpPr>
        <p:spPr>
          <a:xfrm>
            <a:off x="671925" y="140225"/>
            <a:ext cx="7779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zh-TW">
                <a:latin typeface="Microsoft JhengHei"/>
                <a:ea typeface="Microsoft JhengHei"/>
                <a:cs typeface="Microsoft JhengHei"/>
                <a:sym typeface="Microsoft JhengHei"/>
              </a:rPr>
              <a:t>解决方案 &amp;可行性评估 (可监督的后台)</a:t>
            </a:r>
            <a:endParaRPr b="1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09" name="Google Shape;109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2599" y="217422"/>
            <a:ext cx="388625" cy="388650"/>
          </a:xfrm>
          <a:prstGeom prst="rect">
            <a:avLst/>
          </a:prstGeom>
          <a:noFill/>
          <a:ln>
            <a:noFill/>
          </a:ln>
        </p:spPr>
      </p:pic>
      <p:sp>
        <p:nvSpPr>
          <p:cNvPr descr="https://ioelink.net/svg/deploy-flow-zh_tw.svg" id="110" name="Google Shape;110;p18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https://ioelink.net/svg/deploy-flow-zh_tw.svg" id="111" name="Google Shape;111;p18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deploy-flow-zh_tw.png" id="112" name="Google Shape;112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5852" y="857238"/>
            <a:ext cx="6650963" cy="3929079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/>
          <p:nvPr/>
        </p:nvSpPr>
        <p:spPr>
          <a:xfrm>
            <a:off x="2500298" y="2786064"/>
            <a:ext cx="857256" cy="357190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006D6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TW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部属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/>
          <p:nvPr/>
        </p:nvSpPr>
        <p:spPr>
          <a:xfrm>
            <a:off x="4572000" y="2799220"/>
            <a:ext cx="857256" cy="285752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006D6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TW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注册/登记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18"/>
          <p:cNvSpPr/>
          <p:nvPr/>
        </p:nvSpPr>
        <p:spPr>
          <a:xfrm>
            <a:off x="5572132" y="2837768"/>
            <a:ext cx="928694" cy="285752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006D6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TW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写入/读取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9"/>
          <p:cNvSpPr txBox="1"/>
          <p:nvPr/>
        </p:nvSpPr>
        <p:spPr>
          <a:xfrm>
            <a:off x="671925" y="140225"/>
            <a:ext cx="7779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TW" sz="28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价值主张-打造健全的游戏生态 </a:t>
            </a:r>
            <a:endParaRPr b="1" i="0" sz="2800" u="none" cap="none" strike="noStrik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21" name="Google Shape;121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2599" y="217422"/>
            <a:ext cx="388625" cy="38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857238"/>
            <a:ext cx="9144000" cy="37465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0"/>
          <p:cNvSpPr txBox="1"/>
          <p:nvPr/>
        </p:nvSpPr>
        <p:spPr>
          <a:xfrm>
            <a:off x="854575" y="4250875"/>
            <a:ext cx="2264700" cy="4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4575" y="1565875"/>
            <a:ext cx="2062475" cy="201175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0"/>
          <p:cNvSpPr txBox="1"/>
          <p:nvPr/>
        </p:nvSpPr>
        <p:spPr>
          <a:xfrm>
            <a:off x="846025" y="3712475"/>
            <a:ext cx="2062500" cy="4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TW" sz="1400" u="none" cap="none" strike="noStrike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透过智能合约购买ERC20代币</a:t>
            </a:r>
            <a:endParaRPr b="0" i="0" sz="1400" u="none" cap="none" strike="noStrike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30" name="Google Shape;130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01998" y="1102600"/>
            <a:ext cx="1540025" cy="2475025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0"/>
          <p:cNvSpPr txBox="1"/>
          <p:nvPr/>
        </p:nvSpPr>
        <p:spPr>
          <a:xfrm>
            <a:off x="3540738" y="3763675"/>
            <a:ext cx="2062500" cy="4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TW" sz="1400" u="none" cap="none" strike="noStrike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合约自带涨跌幅</a:t>
            </a:r>
            <a:endParaRPr b="0" i="0" sz="1400" u="none" cap="none" strike="noStrike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32" name="Google Shape;132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26975" y="1565880"/>
            <a:ext cx="2011751" cy="201175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0"/>
          <p:cNvSpPr txBox="1"/>
          <p:nvPr/>
        </p:nvSpPr>
        <p:spPr>
          <a:xfrm>
            <a:off x="6201588" y="3763675"/>
            <a:ext cx="2062500" cy="4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TW" sz="1400" u="none" cap="none" strike="noStrike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用户分红</a:t>
            </a:r>
            <a:endParaRPr b="0" i="0" sz="1400" u="none" cap="none" strike="noStrike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34" name="Google Shape;134;p20"/>
          <p:cNvSpPr txBox="1"/>
          <p:nvPr/>
        </p:nvSpPr>
        <p:spPr>
          <a:xfrm>
            <a:off x="671925" y="140225"/>
            <a:ext cx="7779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TW" sz="28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解决方案 - 货币的担保</a:t>
            </a:r>
            <a:endParaRPr b="1" i="0" sz="2800" u="none" cap="none" strike="noStrik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35" name="Google Shape;135;p2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42599" y="217422"/>
            <a:ext cx="388625" cy="38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" name="Google Shape;140;p21"/>
          <p:cNvGrpSpPr/>
          <p:nvPr/>
        </p:nvGrpSpPr>
        <p:grpSpPr>
          <a:xfrm>
            <a:off x="1220013" y="1785932"/>
            <a:ext cx="1637475" cy="1842250"/>
            <a:chOff x="846413" y="1887375"/>
            <a:chExt cx="1637475" cy="1842250"/>
          </a:xfrm>
        </p:grpSpPr>
        <p:pic>
          <p:nvPicPr>
            <p:cNvPr id="141" name="Google Shape;141;p2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887350" y="1887375"/>
              <a:ext cx="1368750" cy="13687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2" name="Google Shape;142;p21"/>
            <p:cNvSpPr txBox="1"/>
            <p:nvPr/>
          </p:nvSpPr>
          <p:spPr>
            <a:xfrm>
              <a:off x="846413" y="3293725"/>
              <a:ext cx="1637475" cy="43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zh-TW" sz="1400" u="none" cap="none" strike="noStrike">
                  <a:solidFill>
                    <a:srgbClr val="FFFFFF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虚拟物品有价值</a:t>
              </a:r>
              <a:endParaRPr b="0" i="0" sz="1400" u="none" cap="none" strike="noStrike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pic>
        <p:nvPicPr>
          <p:cNvPr id="143" name="Google Shape;143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51906" y="1785932"/>
            <a:ext cx="1368750" cy="136875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1"/>
          <p:cNvSpPr txBox="1"/>
          <p:nvPr/>
        </p:nvSpPr>
        <p:spPr>
          <a:xfrm>
            <a:off x="3643306" y="3192282"/>
            <a:ext cx="1785950" cy="4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去中心化的游戏后台</a:t>
            </a:r>
            <a:endParaRPr b="0" i="0" sz="1400" u="none" cap="none" strike="noStrike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45" name="Google Shape;145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460531" y="1785932"/>
            <a:ext cx="1368750" cy="136875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1"/>
          <p:cNvSpPr txBox="1"/>
          <p:nvPr/>
        </p:nvSpPr>
        <p:spPr>
          <a:xfrm>
            <a:off x="6357950" y="3192282"/>
            <a:ext cx="1573912" cy="4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健全的游戏环境</a:t>
            </a:r>
            <a:endParaRPr b="0" i="0" sz="1400" u="none" cap="none" strike="noStrike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47" name="Google Shape;147;p21"/>
          <p:cNvSpPr txBox="1"/>
          <p:nvPr/>
        </p:nvSpPr>
        <p:spPr>
          <a:xfrm>
            <a:off x="671925" y="140225"/>
            <a:ext cx="7779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TW" sz="28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价值主张</a:t>
            </a:r>
            <a:endParaRPr b="1" i="0" sz="2800" u="none" cap="none" strike="noStrik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48" name="Google Shape;148;p2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42599" y="217422"/>
            <a:ext cx="388625" cy="38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